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6"/>
  </p:notesMasterIdLst>
  <p:sldIdLst>
    <p:sldId id="256" r:id="rId2"/>
    <p:sldId id="265" r:id="rId3"/>
    <p:sldId id="281" r:id="rId4"/>
    <p:sldId id="282" r:id="rId5"/>
    <p:sldId id="275" r:id="rId6"/>
    <p:sldId id="262" r:id="rId7"/>
    <p:sldId id="288" r:id="rId8"/>
    <p:sldId id="283" r:id="rId9"/>
    <p:sldId id="276" r:id="rId10"/>
    <p:sldId id="277" r:id="rId11"/>
    <p:sldId id="278" r:id="rId12"/>
    <p:sldId id="266" r:id="rId13"/>
    <p:sldId id="284" r:id="rId14"/>
    <p:sldId id="286" r:id="rId15"/>
    <p:sldId id="268" r:id="rId16"/>
    <p:sldId id="279" r:id="rId17"/>
    <p:sldId id="270" r:id="rId18"/>
    <p:sldId id="287" r:id="rId19"/>
    <p:sldId id="272" r:id="rId20"/>
    <p:sldId id="271" r:id="rId21"/>
    <p:sldId id="273" r:id="rId22"/>
    <p:sldId id="285" r:id="rId23"/>
    <p:sldId id="27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ng Anh TRAN" initials="HAT" lastIdx="1" clrIdx="0">
    <p:extLst>
      <p:ext uri="{19B8F6BF-5375-455C-9EA6-DF929625EA0E}">
        <p15:presenceInfo xmlns:p15="http://schemas.microsoft.com/office/powerpoint/2012/main" xmlns="" userId="925fdc36f72728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2F310-9186-41FC-B20F-C6635DB11A5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33F5EC7-86EA-44EE-9AF3-9F7F18B839D4}">
      <dgm:prSet phldrT="[Text]"/>
      <dgm:spPr/>
      <dgm:t>
        <a:bodyPr/>
        <a:lstStyle/>
        <a:p>
          <a:r>
            <a:rPr lang="en-US" b="1" dirty="0"/>
            <a:t>GHG emissions in 2030 </a:t>
          </a:r>
        </a:p>
        <a:p>
          <a:r>
            <a:rPr lang="en-US" b="1" dirty="0">
              <a:solidFill>
                <a:srgbClr val="C00000"/>
              </a:solidFill>
            </a:rPr>
            <a:t>787.4 Mt CO2 e</a:t>
          </a:r>
        </a:p>
      </dgm:t>
    </dgm:pt>
    <dgm:pt modelId="{F4FA2D1C-7A19-4169-B923-BA1C016BE467}" type="parTrans" cxnId="{4503917B-0CB2-486F-97FA-EEFF54385CC7}">
      <dgm:prSet/>
      <dgm:spPr/>
      <dgm:t>
        <a:bodyPr/>
        <a:lstStyle/>
        <a:p>
          <a:endParaRPr lang="en-US"/>
        </a:p>
      </dgm:t>
    </dgm:pt>
    <dgm:pt modelId="{37939C91-A67D-4560-9732-9EEA327A87E8}" type="sibTrans" cxnId="{4503917B-0CB2-486F-97FA-EEFF54385CC7}">
      <dgm:prSet/>
      <dgm:spPr/>
      <dgm:t>
        <a:bodyPr/>
        <a:lstStyle/>
        <a:p>
          <a:endParaRPr lang="en-US"/>
        </a:p>
      </dgm:t>
    </dgm:pt>
    <dgm:pt modelId="{E3D4AF61-0E77-46BB-AE77-B9AC276C9021}">
      <dgm:prSet phldrT="[Text]"/>
      <dgm:spPr/>
      <dgm:t>
        <a:bodyPr/>
        <a:lstStyle/>
        <a:p>
          <a:r>
            <a:rPr lang="en-US" b="1" dirty="0"/>
            <a:t>From Energy sector</a:t>
          </a:r>
        </a:p>
        <a:p>
          <a:r>
            <a:rPr lang="en-US" b="1" dirty="0">
              <a:solidFill>
                <a:srgbClr val="C00000"/>
              </a:solidFill>
            </a:rPr>
            <a:t>675.4 Mt CO2 e</a:t>
          </a:r>
        </a:p>
      </dgm:t>
    </dgm:pt>
    <dgm:pt modelId="{A77D7911-7D69-4846-87F1-771A612EAB56}" type="parTrans" cxnId="{2E4A7CC2-713F-4858-9E44-10511B354F56}">
      <dgm:prSet/>
      <dgm:spPr/>
      <dgm:t>
        <a:bodyPr/>
        <a:lstStyle/>
        <a:p>
          <a:endParaRPr lang="en-US"/>
        </a:p>
      </dgm:t>
    </dgm:pt>
    <dgm:pt modelId="{F9106FEE-5902-4C69-B85E-3782A3025AD9}" type="sibTrans" cxnId="{2E4A7CC2-713F-4858-9E44-10511B354F56}">
      <dgm:prSet/>
      <dgm:spPr/>
      <dgm:t>
        <a:bodyPr/>
        <a:lstStyle/>
        <a:p>
          <a:endParaRPr lang="en-US"/>
        </a:p>
      </dgm:t>
    </dgm:pt>
    <dgm:pt modelId="{B2FC2046-374A-484A-9369-EDB6D4EB8486}">
      <dgm:prSet phldrT="[Text]"/>
      <dgm:spPr/>
      <dgm:t>
        <a:bodyPr/>
        <a:lstStyle/>
        <a:p>
          <a:r>
            <a:rPr lang="en-US" b="1" dirty="0"/>
            <a:t>Domestic support </a:t>
          </a:r>
        </a:p>
        <a:p>
          <a:r>
            <a:rPr lang="en-US" b="1" dirty="0">
              <a:solidFill>
                <a:srgbClr val="C00000"/>
              </a:solidFill>
            </a:rPr>
            <a:t>645.9 Mt CO2 e</a:t>
          </a:r>
        </a:p>
      </dgm:t>
    </dgm:pt>
    <dgm:pt modelId="{642742E9-00B8-4416-8B20-9456D60AD429}" type="parTrans" cxnId="{EE8EF9C6-49B1-4B20-B07E-1EA0261CC884}">
      <dgm:prSet/>
      <dgm:spPr/>
      <dgm:t>
        <a:bodyPr/>
        <a:lstStyle/>
        <a:p>
          <a:endParaRPr lang="en-US"/>
        </a:p>
      </dgm:t>
    </dgm:pt>
    <dgm:pt modelId="{094522C7-8705-4869-8D6D-39C2FC60F4B3}" type="sibTrans" cxnId="{EE8EF9C6-49B1-4B20-B07E-1EA0261CC884}">
      <dgm:prSet/>
      <dgm:spPr/>
      <dgm:t>
        <a:bodyPr/>
        <a:lstStyle/>
        <a:p>
          <a:endParaRPr lang="en-US"/>
        </a:p>
      </dgm:t>
    </dgm:pt>
    <dgm:pt modelId="{E9A92BA5-A2C0-4B6F-8839-D170F102D7FB}">
      <dgm:prSet phldrT="[Text]"/>
      <dgm:spPr/>
      <dgm:t>
        <a:bodyPr/>
        <a:lstStyle/>
        <a:p>
          <a:r>
            <a:rPr lang="en-US" b="1" dirty="0"/>
            <a:t>International support </a:t>
          </a:r>
        </a:p>
        <a:p>
          <a:r>
            <a:rPr lang="en-US" b="1" dirty="0">
              <a:solidFill>
                <a:srgbClr val="C00000"/>
              </a:solidFill>
            </a:rPr>
            <a:t>638.9 Mt CO2 e</a:t>
          </a:r>
        </a:p>
      </dgm:t>
    </dgm:pt>
    <dgm:pt modelId="{77654E3E-006F-4C4D-8D35-87B5E90DC0FC}" type="parTrans" cxnId="{1AC94428-A7F6-4477-A575-ECA5266366A3}">
      <dgm:prSet/>
      <dgm:spPr/>
      <dgm:t>
        <a:bodyPr/>
        <a:lstStyle/>
        <a:p>
          <a:endParaRPr lang="en-US"/>
        </a:p>
      </dgm:t>
    </dgm:pt>
    <dgm:pt modelId="{10FC5AC6-2FC9-45EA-A319-C5CDF1BB9906}" type="sibTrans" cxnId="{1AC94428-A7F6-4477-A575-ECA5266366A3}">
      <dgm:prSet/>
      <dgm:spPr/>
      <dgm:t>
        <a:bodyPr/>
        <a:lstStyle/>
        <a:p>
          <a:endParaRPr lang="en-US"/>
        </a:p>
      </dgm:t>
    </dgm:pt>
    <dgm:pt modelId="{82BD63C8-3DB3-471C-820E-95FA734F24C1}" type="pres">
      <dgm:prSet presAssocID="{BA12F310-9186-41FC-B20F-C6635DB11A5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3C767-6F24-4FB8-8344-8D983C28DE87}" type="pres">
      <dgm:prSet presAssocID="{BA12F310-9186-41FC-B20F-C6635DB11A58}" presName="hierFlow" presStyleCnt="0"/>
      <dgm:spPr/>
    </dgm:pt>
    <dgm:pt modelId="{E0ED0B51-84BC-41FA-93A4-AB3FF5AD504C}" type="pres">
      <dgm:prSet presAssocID="{BA12F310-9186-41FC-B20F-C6635DB11A5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AE06CAA-8F6F-4B56-ABE4-BEE80544CBAB}" type="pres">
      <dgm:prSet presAssocID="{D33F5EC7-86EA-44EE-9AF3-9F7F18B839D4}" presName="Name14" presStyleCnt="0"/>
      <dgm:spPr/>
    </dgm:pt>
    <dgm:pt modelId="{FE0D3DD3-6A24-4A14-A2DB-4BAA18D179E8}" type="pres">
      <dgm:prSet presAssocID="{D33F5EC7-86EA-44EE-9AF3-9F7F18B839D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28965-9EAD-476D-8989-9AE2C4DA7045}" type="pres">
      <dgm:prSet presAssocID="{D33F5EC7-86EA-44EE-9AF3-9F7F18B839D4}" presName="hierChild2" presStyleCnt="0"/>
      <dgm:spPr/>
    </dgm:pt>
    <dgm:pt modelId="{1E668BB0-6487-4CF2-B932-3BFED3E7B7AD}" type="pres">
      <dgm:prSet presAssocID="{A77D7911-7D69-4846-87F1-771A612EAB56}" presName="Name19" presStyleLbl="parChTrans1D2" presStyleIdx="0" presStyleCnt="1"/>
      <dgm:spPr/>
      <dgm:t>
        <a:bodyPr/>
        <a:lstStyle/>
        <a:p>
          <a:endParaRPr lang="en-US"/>
        </a:p>
      </dgm:t>
    </dgm:pt>
    <dgm:pt modelId="{1EA8D5A2-2E7B-4145-9106-980C2E904B05}" type="pres">
      <dgm:prSet presAssocID="{E3D4AF61-0E77-46BB-AE77-B9AC276C9021}" presName="Name21" presStyleCnt="0"/>
      <dgm:spPr/>
    </dgm:pt>
    <dgm:pt modelId="{15270D72-E891-4300-8599-2CABE9D6C86F}" type="pres">
      <dgm:prSet presAssocID="{E3D4AF61-0E77-46BB-AE77-B9AC276C9021}" presName="level2Shape" presStyleLbl="node2" presStyleIdx="0" presStyleCnt="1"/>
      <dgm:spPr/>
      <dgm:t>
        <a:bodyPr/>
        <a:lstStyle/>
        <a:p>
          <a:endParaRPr lang="en-US"/>
        </a:p>
      </dgm:t>
    </dgm:pt>
    <dgm:pt modelId="{5D10A347-84C5-4B50-8E39-71CF4B158AB3}" type="pres">
      <dgm:prSet presAssocID="{E3D4AF61-0E77-46BB-AE77-B9AC276C9021}" presName="hierChild3" presStyleCnt="0"/>
      <dgm:spPr/>
    </dgm:pt>
    <dgm:pt modelId="{6145CD55-FDA1-4D17-8C74-A0016B1D90EF}" type="pres">
      <dgm:prSet presAssocID="{642742E9-00B8-4416-8B20-9456D60AD429}" presName="Name19" presStyleLbl="parChTrans1D3" presStyleIdx="0" presStyleCnt="2"/>
      <dgm:spPr/>
      <dgm:t>
        <a:bodyPr/>
        <a:lstStyle/>
        <a:p>
          <a:endParaRPr lang="en-US"/>
        </a:p>
      </dgm:t>
    </dgm:pt>
    <dgm:pt modelId="{514BBF4A-01C2-4F58-B772-6E1E563B7BDF}" type="pres">
      <dgm:prSet presAssocID="{B2FC2046-374A-484A-9369-EDB6D4EB8486}" presName="Name21" presStyleCnt="0"/>
      <dgm:spPr/>
    </dgm:pt>
    <dgm:pt modelId="{4B2D55FF-57EE-4E58-8B48-FC1FE472BB2A}" type="pres">
      <dgm:prSet presAssocID="{B2FC2046-374A-484A-9369-EDB6D4EB8486}" presName="level2Shape" presStyleLbl="node3" presStyleIdx="0" presStyleCnt="2"/>
      <dgm:spPr/>
      <dgm:t>
        <a:bodyPr/>
        <a:lstStyle/>
        <a:p>
          <a:endParaRPr lang="en-US"/>
        </a:p>
      </dgm:t>
    </dgm:pt>
    <dgm:pt modelId="{F4114F0C-F14A-4025-988B-1246508A6F54}" type="pres">
      <dgm:prSet presAssocID="{B2FC2046-374A-484A-9369-EDB6D4EB8486}" presName="hierChild3" presStyleCnt="0"/>
      <dgm:spPr/>
    </dgm:pt>
    <dgm:pt modelId="{6543DA30-FCD4-456D-81F2-939BA469EFE4}" type="pres">
      <dgm:prSet presAssocID="{77654E3E-006F-4C4D-8D35-87B5E90DC0FC}" presName="Name19" presStyleLbl="parChTrans1D3" presStyleIdx="1" presStyleCnt="2"/>
      <dgm:spPr/>
      <dgm:t>
        <a:bodyPr/>
        <a:lstStyle/>
        <a:p>
          <a:endParaRPr lang="en-US"/>
        </a:p>
      </dgm:t>
    </dgm:pt>
    <dgm:pt modelId="{DF1EA173-DD80-4884-B28A-F5423411C84F}" type="pres">
      <dgm:prSet presAssocID="{E9A92BA5-A2C0-4B6F-8839-D170F102D7FB}" presName="Name21" presStyleCnt="0"/>
      <dgm:spPr/>
    </dgm:pt>
    <dgm:pt modelId="{2DE5EC66-1637-4A68-8DA9-C925C8253987}" type="pres">
      <dgm:prSet presAssocID="{E9A92BA5-A2C0-4B6F-8839-D170F102D7FB}" presName="level2Shape" presStyleLbl="node3" presStyleIdx="1" presStyleCnt="2"/>
      <dgm:spPr/>
      <dgm:t>
        <a:bodyPr/>
        <a:lstStyle/>
        <a:p>
          <a:endParaRPr lang="en-US"/>
        </a:p>
      </dgm:t>
    </dgm:pt>
    <dgm:pt modelId="{EED1CA6D-2BE4-44EF-8062-FAFAF54C5112}" type="pres">
      <dgm:prSet presAssocID="{E9A92BA5-A2C0-4B6F-8839-D170F102D7FB}" presName="hierChild3" presStyleCnt="0"/>
      <dgm:spPr/>
    </dgm:pt>
    <dgm:pt modelId="{544E19E2-C202-46A6-BA5D-8D20FDE9D58E}" type="pres">
      <dgm:prSet presAssocID="{BA12F310-9186-41FC-B20F-C6635DB11A58}" presName="bgShapesFlow" presStyleCnt="0"/>
      <dgm:spPr/>
    </dgm:pt>
  </dgm:ptLst>
  <dgm:cxnLst>
    <dgm:cxn modelId="{5E0FF1CC-B1EB-4898-9FC0-E303E1602A8A}" type="presOf" srcId="{B2FC2046-374A-484A-9369-EDB6D4EB8486}" destId="{4B2D55FF-57EE-4E58-8B48-FC1FE472BB2A}" srcOrd="0" destOrd="0" presId="urn:microsoft.com/office/officeart/2005/8/layout/hierarchy6"/>
    <dgm:cxn modelId="{CF46E23A-9A13-46AA-9544-91CFD4B5D6E4}" type="presOf" srcId="{A77D7911-7D69-4846-87F1-771A612EAB56}" destId="{1E668BB0-6487-4CF2-B932-3BFED3E7B7AD}" srcOrd="0" destOrd="0" presId="urn:microsoft.com/office/officeart/2005/8/layout/hierarchy6"/>
    <dgm:cxn modelId="{72C06851-31B2-42DA-A20A-0072E2CA53C7}" type="presOf" srcId="{D33F5EC7-86EA-44EE-9AF3-9F7F18B839D4}" destId="{FE0D3DD3-6A24-4A14-A2DB-4BAA18D179E8}" srcOrd="0" destOrd="0" presId="urn:microsoft.com/office/officeart/2005/8/layout/hierarchy6"/>
    <dgm:cxn modelId="{0853B0E8-9F70-4F2B-B78C-951D39ABF4A4}" type="presOf" srcId="{E3D4AF61-0E77-46BB-AE77-B9AC276C9021}" destId="{15270D72-E891-4300-8599-2CABE9D6C86F}" srcOrd="0" destOrd="0" presId="urn:microsoft.com/office/officeart/2005/8/layout/hierarchy6"/>
    <dgm:cxn modelId="{2E4A7CC2-713F-4858-9E44-10511B354F56}" srcId="{D33F5EC7-86EA-44EE-9AF3-9F7F18B839D4}" destId="{E3D4AF61-0E77-46BB-AE77-B9AC276C9021}" srcOrd="0" destOrd="0" parTransId="{A77D7911-7D69-4846-87F1-771A612EAB56}" sibTransId="{F9106FEE-5902-4C69-B85E-3782A3025AD9}"/>
    <dgm:cxn modelId="{B0B414CC-801B-48CE-8539-EF6DC17B73FE}" type="presOf" srcId="{BA12F310-9186-41FC-B20F-C6635DB11A58}" destId="{82BD63C8-3DB3-471C-820E-95FA734F24C1}" srcOrd="0" destOrd="0" presId="urn:microsoft.com/office/officeart/2005/8/layout/hierarchy6"/>
    <dgm:cxn modelId="{24193878-7515-428E-9D2B-42641D986633}" type="presOf" srcId="{77654E3E-006F-4C4D-8D35-87B5E90DC0FC}" destId="{6543DA30-FCD4-456D-81F2-939BA469EFE4}" srcOrd="0" destOrd="0" presId="urn:microsoft.com/office/officeart/2005/8/layout/hierarchy6"/>
    <dgm:cxn modelId="{4503917B-0CB2-486F-97FA-EEFF54385CC7}" srcId="{BA12F310-9186-41FC-B20F-C6635DB11A58}" destId="{D33F5EC7-86EA-44EE-9AF3-9F7F18B839D4}" srcOrd="0" destOrd="0" parTransId="{F4FA2D1C-7A19-4169-B923-BA1C016BE467}" sibTransId="{37939C91-A67D-4560-9732-9EEA327A87E8}"/>
    <dgm:cxn modelId="{177634FE-57A1-4916-B5CD-FF62257FCC98}" type="presOf" srcId="{642742E9-00B8-4416-8B20-9456D60AD429}" destId="{6145CD55-FDA1-4D17-8C74-A0016B1D90EF}" srcOrd="0" destOrd="0" presId="urn:microsoft.com/office/officeart/2005/8/layout/hierarchy6"/>
    <dgm:cxn modelId="{416CFD86-3D08-4431-9CE5-F489A3486BD6}" type="presOf" srcId="{E9A92BA5-A2C0-4B6F-8839-D170F102D7FB}" destId="{2DE5EC66-1637-4A68-8DA9-C925C8253987}" srcOrd="0" destOrd="0" presId="urn:microsoft.com/office/officeart/2005/8/layout/hierarchy6"/>
    <dgm:cxn modelId="{EE8EF9C6-49B1-4B20-B07E-1EA0261CC884}" srcId="{E3D4AF61-0E77-46BB-AE77-B9AC276C9021}" destId="{B2FC2046-374A-484A-9369-EDB6D4EB8486}" srcOrd="0" destOrd="0" parTransId="{642742E9-00B8-4416-8B20-9456D60AD429}" sibTransId="{094522C7-8705-4869-8D6D-39C2FC60F4B3}"/>
    <dgm:cxn modelId="{1AC94428-A7F6-4477-A575-ECA5266366A3}" srcId="{E3D4AF61-0E77-46BB-AE77-B9AC276C9021}" destId="{E9A92BA5-A2C0-4B6F-8839-D170F102D7FB}" srcOrd="1" destOrd="0" parTransId="{77654E3E-006F-4C4D-8D35-87B5E90DC0FC}" sibTransId="{10FC5AC6-2FC9-45EA-A319-C5CDF1BB9906}"/>
    <dgm:cxn modelId="{CA514F42-ED2D-455E-927C-358F6386DAEB}" type="presParOf" srcId="{82BD63C8-3DB3-471C-820E-95FA734F24C1}" destId="{F833C767-6F24-4FB8-8344-8D983C28DE87}" srcOrd="0" destOrd="0" presId="urn:microsoft.com/office/officeart/2005/8/layout/hierarchy6"/>
    <dgm:cxn modelId="{E4C93E0F-6EF7-44B1-AC02-C534377112DA}" type="presParOf" srcId="{F833C767-6F24-4FB8-8344-8D983C28DE87}" destId="{E0ED0B51-84BC-41FA-93A4-AB3FF5AD504C}" srcOrd="0" destOrd="0" presId="urn:microsoft.com/office/officeart/2005/8/layout/hierarchy6"/>
    <dgm:cxn modelId="{984D8C93-223B-4CCA-9A37-52C2F4155066}" type="presParOf" srcId="{E0ED0B51-84BC-41FA-93A4-AB3FF5AD504C}" destId="{7AE06CAA-8F6F-4B56-ABE4-BEE80544CBAB}" srcOrd="0" destOrd="0" presId="urn:microsoft.com/office/officeart/2005/8/layout/hierarchy6"/>
    <dgm:cxn modelId="{6D286D4F-9F0D-4EDC-B21D-6BF5C8EFEE61}" type="presParOf" srcId="{7AE06CAA-8F6F-4B56-ABE4-BEE80544CBAB}" destId="{FE0D3DD3-6A24-4A14-A2DB-4BAA18D179E8}" srcOrd="0" destOrd="0" presId="urn:microsoft.com/office/officeart/2005/8/layout/hierarchy6"/>
    <dgm:cxn modelId="{5CB4FD36-A6FC-438A-91C6-110B2D114475}" type="presParOf" srcId="{7AE06CAA-8F6F-4B56-ABE4-BEE80544CBAB}" destId="{C5128965-9EAD-476D-8989-9AE2C4DA7045}" srcOrd="1" destOrd="0" presId="urn:microsoft.com/office/officeart/2005/8/layout/hierarchy6"/>
    <dgm:cxn modelId="{F3205AC1-7073-4E43-B9F6-BBB779B2EA2D}" type="presParOf" srcId="{C5128965-9EAD-476D-8989-9AE2C4DA7045}" destId="{1E668BB0-6487-4CF2-B932-3BFED3E7B7AD}" srcOrd="0" destOrd="0" presId="urn:microsoft.com/office/officeart/2005/8/layout/hierarchy6"/>
    <dgm:cxn modelId="{95C1156E-6AD7-4156-9772-BD5E2FCD46EB}" type="presParOf" srcId="{C5128965-9EAD-476D-8989-9AE2C4DA7045}" destId="{1EA8D5A2-2E7B-4145-9106-980C2E904B05}" srcOrd="1" destOrd="0" presId="urn:microsoft.com/office/officeart/2005/8/layout/hierarchy6"/>
    <dgm:cxn modelId="{1C82F502-4FFA-4DFE-954A-45E6EC03CEC4}" type="presParOf" srcId="{1EA8D5A2-2E7B-4145-9106-980C2E904B05}" destId="{15270D72-E891-4300-8599-2CABE9D6C86F}" srcOrd="0" destOrd="0" presId="urn:microsoft.com/office/officeart/2005/8/layout/hierarchy6"/>
    <dgm:cxn modelId="{9DBFDB63-E985-451F-BAB6-2790949A0730}" type="presParOf" srcId="{1EA8D5A2-2E7B-4145-9106-980C2E904B05}" destId="{5D10A347-84C5-4B50-8E39-71CF4B158AB3}" srcOrd="1" destOrd="0" presId="urn:microsoft.com/office/officeart/2005/8/layout/hierarchy6"/>
    <dgm:cxn modelId="{43BFA83F-9417-488A-856D-709865FAFD3E}" type="presParOf" srcId="{5D10A347-84C5-4B50-8E39-71CF4B158AB3}" destId="{6145CD55-FDA1-4D17-8C74-A0016B1D90EF}" srcOrd="0" destOrd="0" presId="urn:microsoft.com/office/officeart/2005/8/layout/hierarchy6"/>
    <dgm:cxn modelId="{AE4E2233-91BD-4714-AC0B-8C56AB54AB3F}" type="presParOf" srcId="{5D10A347-84C5-4B50-8E39-71CF4B158AB3}" destId="{514BBF4A-01C2-4F58-B772-6E1E563B7BDF}" srcOrd="1" destOrd="0" presId="urn:microsoft.com/office/officeart/2005/8/layout/hierarchy6"/>
    <dgm:cxn modelId="{98E584E7-4591-4D85-9833-61DB172F12D8}" type="presParOf" srcId="{514BBF4A-01C2-4F58-B772-6E1E563B7BDF}" destId="{4B2D55FF-57EE-4E58-8B48-FC1FE472BB2A}" srcOrd="0" destOrd="0" presId="urn:microsoft.com/office/officeart/2005/8/layout/hierarchy6"/>
    <dgm:cxn modelId="{A849948A-82A0-4B6C-A76B-097CE212CEBB}" type="presParOf" srcId="{514BBF4A-01C2-4F58-B772-6E1E563B7BDF}" destId="{F4114F0C-F14A-4025-988B-1246508A6F54}" srcOrd="1" destOrd="0" presId="urn:microsoft.com/office/officeart/2005/8/layout/hierarchy6"/>
    <dgm:cxn modelId="{7A9E0D58-84DF-4BB0-BF16-764BA10F8D14}" type="presParOf" srcId="{5D10A347-84C5-4B50-8E39-71CF4B158AB3}" destId="{6543DA30-FCD4-456D-81F2-939BA469EFE4}" srcOrd="2" destOrd="0" presId="urn:microsoft.com/office/officeart/2005/8/layout/hierarchy6"/>
    <dgm:cxn modelId="{F07092D4-F3F1-4EFE-976E-F70AC8AEED4E}" type="presParOf" srcId="{5D10A347-84C5-4B50-8E39-71CF4B158AB3}" destId="{DF1EA173-DD80-4884-B28A-F5423411C84F}" srcOrd="3" destOrd="0" presId="urn:microsoft.com/office/officeart/2005/8/layout/hierarchy6"/>
    <dgm:cxn modelId="{19150629-775F-4F3B-8213-BCDA392C8F9C}" type="presParOf" srcId="{DF1EA173-DD80-4884-B28A-F5423411C84F}" destId="{2DE5EC66-1637-4A68-8DA9-C925C8253987}" srcOrd="0" destOrd="0" presId="urn:microsoft.com/office/officeart/2005/8/layout/hierarchy6"/>
    <dgm:cxn modelId="{1C7C9DC2-B26D-485B-8106-E3BDE9E7A628}" type="presParOf" srcId="{DF1EA173-DD80-4884-B28A-F5423411C84F}" destId="{EED1CA6D-2BE4-44EF-8062-FAFAF54C5112}" srcOrd="1" destOrd="0" presId="urn:microsoft.com/office/officeart/2005/8/layout/hierarchy6"/>
    <dgm:cxn modelId="{BD006AC3-F60D-4BED-B12D-E59611FC449F}" type="presParOf" srcId="{82BD63C8-3DB3-471C-820E-95FA734F24C1}" destId="{544E19E2-C202-46A6-BA5D-8D20FDE9D58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D3DD3-6A24-4A14-A2DB-4BAA18D179E8}">
      <dsp:nvSpPr>
        <dsp:cNvPr id="0" name=""/>
        <dsp:cNvSpPr/>
      </dsp:nvSpPr>
      <dsp:spPr>
        <a:xfrm>
          <a:off x="1499859" y="1240"/>
          <a:ext cx="1423193" cy="94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GHG emissions in 2030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C00000"/>
              </a:solidFill>
            </a:rPr>
            <a:t>787.4 Mt CO2 e</a:t>
          </a:r>
        </a:p>
      </dsp:txBody>
      <dsp:txXfrm>
        <a:off x="1499859" y="1240"/>
        <a:ext cx="1423193" cy="948795"/>
      </dsp:txXfrm>
    </dsp:sp>
    <dsp:sp modelId="{1E668BB0-6487-4CF2-B932-3BFED3E7B7AD}">
      <dsp:nvSpPr>
        <dsp:cNvPr id="0" name=""/>
        <dsp:cNvSpPr/>
      </dsp:nvSpPr>
      <dsp:spPr>
        <a:xfrm>
          <a:off x="2165736" y="950036"/>
          <a:ext cx="91440" cy="37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5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70D72-E891-4300-8599-2CABE9D6C86F}">
      <dsp:nvSpPr>
        <dsp:cNvPr id="0" name=""/>
        <dsp:cNvSpPr/>
      </dsp:nvSpPr>
      <dsp:spPr>
        <a:xfrm>
          <a:off x="1499859" y="1329554"/>
          <a:ext cx="1423193" cy="94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From Energy sector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C00000"/>
              </a:solidFill>
            </a:rPr>
            <a:t>675.4 Mt CO2 e</a:t>
          </a:r>
        </a:p>
      </dsp:txBody>
      <dsp:txXfrm>
        <a:off x="1499859" y="1329554"/>
        <a:ext cx="1423193" cy="948795"/>
      </dsp:txXfrm>
    </dsp:sp>
    <dsp:sp modelId="{6145CD55-FDA1-4D17-8C74-A0016B1D90EF}">
      <dsp:nvSpPr>
        <dsp:cNvPr id="0" name=""/>
        <dsp:cNvSpPr/>
      </dsp:nvSpPr>
      <dsp:spPr>
        <a:xfrm>
          <a:off x="1286380" y="2278349"/>
          <a:ext cx="925075" cy="379518"/>
        </a:xfrm>
        <a:custGeom>
          <a:avLst/>
          <a:gdLst/>
          <a:ahLst/>
          <a:cxnLst/>
          <a:rect l="0" t="0" r="0" b="0"/>
          <a:pathLst>
            <a:path>
              <a:moveTo>
                <a:pt x="925075" y="0"/>
              </a:moveTo>
              <a:lnTo>
                <a:pt x="925075" y="189759"/>
              </a:lnTo>
              <a:lnTo>
                <a:pt x="0" y="189759"/>
              </a:lnTo>
              <a:lnTo>
                <a:pt x="0" y="3795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D55FF-57EE-4E58-8B48-FC1FE472BB2A}">
      <dsp:nvSpPr>
        <dsp:cNvPr id="0" name=""/>
        <dsp:cNvSpPr/>
      </dsp:nvSpPr>
      <dsp:spPr>
        <a:xfrm>
          <a:off x="574784" y="2657867"/>
          <a:ext cx="1423193" cy="94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Domestic support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C00000"/>
              </a:solidFill>
            </a:rPr>
            <a:t>645.9 Mt CO2 e</a:t>
          </a:r>
        </a:p>
      </dsp:txBody>
      <dsp:txXfrm>
        <a:off x="574784" y="2657867"/>
        <a:ext cx="1423193" cy="948795"/>
      </dsp:txXfrm>
    </dsp:sp>
    <dsp:sp modelId="{6543DA30-FCD4-456D-81F2-939BA469EFE4}">
      <dsp:nvSpPr>
        <dsp:cNvPr id="0" name=""/>
        <dsp:cNvSpPr/>
      </dsp:nvSpPr>
      <dsp:spPr>
        <a:xfrm>
          <a:off x="2211456" y="2278349"/>
          <a:ext cx="925075" cy="379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59"/>
              </a:lnTo>
              <a:lnTo>
                <a:pt x="925075" y="189759"/>
              </a:lnTo>
              <a:lnTo>
                <a:pt x="925075" y="3795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5EC66-1637-4A68-8DA9-C925C8253987}">
      <dsp:nvSpPr>
        <dsp:cNvPr id="0" name=""/>
        <dsp:cNvSpPr/>
      </dsp:nvSpPr>
      <dsp:spPr>
        <a:xfrm>
          <a:off x="2424935" y="2657867"/>
          <a:ext cx="1423193" cy="94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International support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C00000"/>
              </a:solidFill>
            </a:rPr>
            <a:t>638.9 Mt CO2 e</a:t>
          </a:r>
        </a:p>
      </dsp:txBody>
      <dsp:txXfrm>
        <a:off x="2424935" y="2657867"/>
        <a:ext cx="1423193" cy="94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FBC0-78BD-4E99-B46D-576336B72FF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98BD7-927F-4EFD-8234-3DF059965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9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2367-918C-4803-BFC3-D74EDE7409C0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5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553-4B45-4FCA-BF3E-39A5579036F9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22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F6A0-700D-42DD-B519-048A75462CD0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FECB-C292-4431-82D9-FEEAF3312BDA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92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8A9D-3556-46A2-8363-13609B6FFD48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39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F5BD-89A7-4542-A44E-CFF0C9BEBE1A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10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2CF4-2101-4BF8-AAC5-A0B8931EF058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77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54-02AC-468F-A04A-8C1C9DB0C274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21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EBE6-60AD-4955-9BC7-368036A4D74B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82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5B53-FE8C-4DA0-830A-7798CC82899F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95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57B2-DC73-4F0F-B36E-79C2D491C583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44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C11-EE04-4238-BE14-35BADAB49458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54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49FB-2A03-4646-8841-3C90669F8DE2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95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BA3D-3C66-4B1F-9F1C-6F92661C564F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64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385E-3742-43C6-A9F0-9B85932124F8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7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9332-0317-4985-9861-7AB56F976565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55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8AAA-2186-48B7-BF51-8D5480259E23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40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82E16E-4566-44A7-9B70-225B63770CEC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5826C-5C93-47C3-B885-96FB67DB3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 cap="none">
          <a:ln w="3175" cmpd="sng">
            <a:noFill/>
          </a:ln>
          <a:solidFill>
            <a:schemeClr val="accent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A5FA5-B476-492B-897F-6E5FDEFAF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227" y="1996595"/>
            <a:ext cx="10477499" cy="922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A critical review of energy scenarios in Vietnam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9339BE-F004-4B8F-8873-DB3E904F1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1461" y="188841"/>
            <a:ext cx="6987645" cy="63610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2"/>
                </a:solidFill>
              </a:rPr>
              <a:t>VEAM 2019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EE1EC3-BE1D-486D-840F-ABB3A4CC0A38}"/>
              </a:ext>
            </a:extLst>
          </p:cNvPr>
          <p:cNvSpPr txBox="1"/>
          <p:nvPr/>
        </p:nvSpPr>
        <p:spPr>
          <a:xfrm>
            <a:off x="4457649" y="3703782"/>
            <a:ext cx="6877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 </a:t>
            </a:r>
            <a:r>
              <a:rPr lang="fr-FR" sz="2400" b="1" dirty="0" err="1" smtClean="0"/>
              <a:t>work</a:t>
            </a:r>
            <a:r>
              <a:rPr lang="fr-FR" sz="2400" b="1" dirty="0" smtClean="0"/>
              <a:t> by TRAN Hoang Anh (VIET/USTH) et al.</a:t>
            </a:r>
          </a:p>
          <a:p>
            <a:endParaRPr lang="fr-FR" sz="2400" b="1" dirty="0" smtClean="0"/>
          </a:p>
          <a:p>
            <a:r>
              <a:rPr lang="fr-FR" sz="2400" b="1" dirty="0" err="1" smtClean="0"/>
              <a:t>Presenter</a:t>
            </a:r>
            <a:r>
              <a:rPr lang="fr-FR" sz="2400" b="1" dirty="0" smtClean="0"/>
              <a:t>: NGUYEN Trinh Hoang Anh (VIET/USTH) </a:t>
            </a:r>
            <a:endParaRPr lang="fr-FR" sz="2400" b="1" dirty="0"/>
          </a:p>
          <a:p>
            <a:endParaRPr lang="fr-FR" b="1" dirty="0" smtClean="0"/>
          </a:p>
          <a:p>
            <a:r>
              <a:rPr lang="fr-FR" b="1" dirty="0" smtClean="0"/>
              <a:t>Vietnam Initiative for </a:t>
            </a:r>
            <a:r>
              <a:rPr lang="fr-FR" b="1" dirty="0" err="1" smtClean="0"/>
              <a:t>Energy</a:t>
            </a:r>
            <a:r>
              <a:rPr lang="fr-FR" b="1" dirty="0" smtClean="0"/>
              <a:t> Transition (VIET)</a:t>
            </a:r>
          </a:p>
          <a:p>
            <a:r>
              <a:rPr lang="fr-FR" b="1" dirty="0" err="1" smtClean="0"/>
              <a:t>University</a:t>
            </a:r>
            <a:r>
              <a:rPr lang="fr-FR" b="1" dirty="0" smtClean="0"/>
              <a:t> of Science &amp; </a:t>
            </a:r>
            <a:r>
              <a:rPr lang="fr-FR" b="1" dirty="0" err="1" smtClean="0"/>
              <a:t>Technology</a:t>
            </a:r>
            <a:r>
              <a:rPr lang="fr-FR" b="1" dirty="0" smtClean="0"/>
              <a:t> of Hanoi (USTH)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Dalat, 17 </a:t>
            </a:r>
            <a:r>
              <a:rPr lang="fr-FR" sz="2400" b="1" dirty="0" err="1" smtClean="0"/>
              <a:t>June</a:t>
            </a:r>
            <a:r>
              <a:rPr lang="fr-FR" sz="2400" b="1" dirty="0" smtClean="0"/>
              <a:t> 2019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338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chemeClr val="accent2"/>
                </a:solidFill>
              </a:rPr>
              <a:t>Back - casting of P</a:t>
            </a:r>
            <a:r>
              <a:rPr lang="en-US" sz="2800" b="1" dirty="0" err="1">
                <a:solidFill>
                  <a:schemeClr val="accent2"/>
                </a:solidFill>
              </a:rPr>
              <a:t>ower</a:t>
            </a:r>
            <a:r>
              <a:rPr lang="en-US" sz="2800" b="1" dirty="0">
                <a:solidFill>
                  <a:schemeClr val="accent2"/>
                </a:solidFill>
              </a:rPr>
              <a:t> demand of Vietnam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Power development plan VI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553932-0C45-408F-BD4B-B38FA1BA60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6959" y="1489311"/>
            <a:ext cx="6896083" cy="5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10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chemeClr val="accent2"/>
                </a:solidFill>
              </a:rPr>
              <a:t>Back - casting of P</a:t>
            </a:r>
            <a:r>
              <a:rPr lang="en-US" sz="2800" b="1" dirty="0" err="1">
                <a:solidFill>
                  <a:schemeClr val="accent2"/>
                </a:solidFill>
              </a:rPr>
              <a:t>ower</a:t>
            </a:r>
            <a:r>
              <a:rPr lang="en-US" sz="2800" b="1" dirty="0">
                <a:solidFill>
                  <a:schemeClr val="accent2"/>
                </a:solidFill>
              </a:rPr>
              <a:t> demand of Vietnam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Power development plans VII and VII Rev.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220B3F-35F6-45AD-9BF8-C827ECCE35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6959" y="1489311"/>
            <a:ext cx="6896083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01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21461" y="188841"/>
            <a:ext cx="6987645" cy="135172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P</a:t>
            </a:r>
            <a:r>
              <a:rPr lang="en-US" sz="2800" b="1" dirty="0" err="1">
                <a:solidFill>
                  <a:schemeClr val="accent2"/>
                </a:solidFill>
              </a:rPr>
              <a:t>ower</a:t>
            </a:r>
            <a:r>
              <a:rPr lang="en-US" sz="2800" b="1" dirty="0">
                <a:solidFill>
                  <a:schemeClr val="accent2"/>
                </a:solidFill>
              </a:rPr>
              <a:t> demand projection</a:t>
            </a:r>
          </a:p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Other</a:t>
            </a:r>
            <a:r>
              <a:rPr lang="fr-FR" sz="2800" b="1" dirty="0">
                <a:solidFill>
                  <a:schemeClr val="accent2"/>
                </a:solidFill>
              </a:rPr>
              <a:t> scenarios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3400828-D20E-4E48-995C-CBC185910F67}"/>
              </a:ext>
            </a:extLst>
          </p:cNvPr>
          <p:cNvGrpSpPr/>
          <p:nvPr/>
        </p:nvGrpSpPr>
        <p:grpSpPr>
          <a:xfrm>
            <a:off x="3371389" y="1381539"/>
            <a:ext cx="7287787" cy="5287620"/>
            <a:chOff x="3371389" y="1381539"/>
            <a:chExt cx="7287787" cy="52876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4AE7B9-2D06-461F-ABB1-CBD0E327E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1389" y="1381539"/>
              <a:ext cx="7287787" cy="52876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AEBB743-6B47-412B-A5E2-7F8A62473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52595" y="2368425"/>
              <a:ext cx="1706581" cy="2753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6E5880C-6595-41C6-BE38-820DC2666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52595" y="1994830"/>
              <a:ext cx="747996" cy="4207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756F03A-9F6C-414A-9304-4F3EA5E7D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02823" y="2044406"/>
              <a:ext cx="625344" cy="3752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697238A-E0D4-414E-919B-84E25C281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52595" y="2645271"/>
              <a:ext cx="1613225" cy="7521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C76EF30-B189-4FF9-A687-00D8392CA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8133" y="3373112"/>
              <a:ext cx="1595259" cy="3287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F850E5D-A81D-4B2D-9E85-6A752EB4E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8133" y="3734881"/>
              <a:ext cx="1595259" cy="3287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1DCA0B0-17C7-4352-BFDD-7778AAF74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98315" y="4112475"/>
              <a:ext cx="930876" cy="11575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D16A666-1C48-46E7-852F-603D16B2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62221" y="5371148"/>
              <a:ext cx="1603599" cy="59158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379AAD9-A7E3-4327-A2FF-B3A850AA12D2}"/>
                </a:ext>
              </a:extLst>
            </p:cNvPr>
            <p:cNvSpPr/>
            <p:nvPr/>
          </p:nvSpPr>
          <p:spPr>
            <a:xfrm>
              <a:off x="9895177" y="4050925"/>
              <a:ext cx="747976" cy="1205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E336A49-974F-4E63-8254-B6A42BCEE85B}"/>
                </a:ext>
              </a:extLst>
            </p:cNvPr>
            <p:cNvSpPr/>
            <p:nvPr/>
          </p:nvSpPr>
          <p:spPr>
            <a:xfrm>
              <a:off x="9047529" y="5985126"/>
              <a:ext cx="1461577" cy="264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Left Brace 16">
            <a:extLst>
              <a:ext uri="{FF2B5EF4-FFF2-40B4-BE49-F238E27FC236}">
                <a16:creationId xmlns:a16="http://schemas.microsoft.com/office/drawing/2014/main" xmlns="" id="{F9CFE409-285E-4173-9E2D-892652A36292}"/>
              </a:ext>
            </a:extLst>
          </p:cNvPr>
          <p:cNvSpPr/>
          <p:nvPr/>
        </p:nvSpPr>
        <p:spPr>
          <a:xfrm>
            <a:off x="8584427" y="2852377"/>
            <a:ext cx="45719" cy="337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B1D6AC9E-01BB-4812-A90E-11565EBC26F2}"/>
              </a:ext>
            </a:extLst>
          </p:cNvPr>
          <p:cNvSpPr/>
          <p:nvPr/>
        </p:nvSpPr>
        <p:spPr>
          <a:xfrm>
            <a:off x="8584426" y="3503049"/>
            <a:ext cx="45719" cy="337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E72376B3-F765-4415-AB18-DAEB0D95B535}"/>
              </a:ext>
            </a:extLst>
          </p:cNvPr>
          <p:cNvSpPr/>
          <p:nvPr/>
        </p:nvSpPr>
        <p:spPr>
          <a:xfrm>
            <a:off x="8614453" y="4042424"/>
            <a:ext cx="45719" cy="11438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71134F92-9F3B-4FAE-B50F-B020120880BF}"/>
              </a:ext>
            </a:extLst>
          </p:cNvPr>
          <p:cNvSpPr/>
          <p:nvPr/>
        </p:nvSpPr>
        <p:spPr>
          <a:xfrm>
            <a:off x="8584427" y="5371147"/>
            <a:ext cx="75745" cy="791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46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966" y="131618"/>
            <a:ext cx="10018713" cy="718127"/>
          </a:xfrm>
        </p:spPr>
        <p:txBody>
          <a:bodyPr/>
          <a:lstStyle/>
          <a:p>
            <a:r>
              <a:rPr lang="en-US" dirty="0" smtClean="0"/>
              <a:t>Costs of electricity generation technologies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692" y="988290"/>
            <a:ext cx="9217890" cy="499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Models used in the scenarios reviewed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973" y="3044825"/>
            <a:ext cx="10923996" cy="194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</a:t>
            </a:r>
            <a:r>
              <a:rPr lang="fr-FR" sz="2800" b="1" dirty="0" err="1">
                <a:solidFill>
                  <a:schemeClr val="accent2"/>
                </a:solidFill>
              </a:rPr>
              <a:t>Generation</a:t>
            </a:r>
            <a:r>
              <a:rPr lang="fr-FR" sz="2800" b="1" dirty="0">
                <a:solidFill>
                  <a:schemeClr val="accent2"/>
                </a:solidFill>
              </a:rPr>
              <a:t> mix in 2030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617D50-A1E9-4E0B-B701-EE41860F4A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367" y="1093303"/>
            <a:ext cx="9298962" cy="50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90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</a:t>
            </a:r>
            <a:r>
              <a:rPr lang="fr-FR" sz="2800" b="1" dirty="0" err="1">
                <a:solidFill>
                  <a:schemeClr val="accent2"/>
                </a:solidFill>
              </a:rPr>
              <a:t>Generation</a:t>
            </a:r>
            <a:r>
              <a:rPr lang="fr-FR" sz="2800" b="1" dirty="0">
                <a:solidFill>
                  <a:schemeClr val="accent2"/>
                </a:solidFill>
              </a:rPr>
              <a:t> mix in 2030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6A3EF9-182B-42B6-817D-F3D09BC7FE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973" y="1158170"/>
            <a:ext cx="9676965" cy="49785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DD90C6-13CA-4932-B63E-7DC7C1D4B9CA}"/>
              </a:ext>
            </a:extLst>
          </p:cNvPr>
          <p:cNvSpPr/>
          <p:nvPr/>
        </p:nvSpPr>
        <p:spPr>
          <a:xfrm>
            <a:off x="6311348" y="5426765"/>
            <a:ext cx="5402981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BF7C87-F9D4-4D14-A705-4EFA6ACD2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898" y="4489250"/>
            <a:ext cx="961986" cy="1157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327135-34E0-4CCF-96DD-47FF4F7BF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437" y="4490454"/>
            <a:ext cx="961986" cy="11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73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</a:t>
            </a:r>
            <a:r>
              <a:rPr lang="fr-FR" sz="2800" b="1" dirty="0" err="1">
                <a:solidFill>
                  <a:schemeClr val="accent2"/>
                </a:solidFill>
              </a:rPr>
              <a:t>Capacity</a:t>
            </a:r>
            <a:r>
              <a:rPr lang="fr-FR" sz="2800" b="1" dirty="0">
                <a:solidFill>
                  <a:schemeClr val="accent2"/>
                </a:solidFill>
              </a:rPr>
              <a:t> mix in 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18B290-B135-4C44-91D7-FA10FA3894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688" y="713141"/>
            <a:ext cx="8425232" cy="60454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2F9723-CFEC-4182-87FA-7FFBA7FB6AD8}"/>
              </a:ext>
            </a:extLst>
          </p:cNvPr>
          <p:cNvSpPr/>
          <p:nvPr/>
        </p:nvSpPr>
        <p:spPr>
          <a:xfrm>
            <a:off x="4202926" y="5722619"/>
            <a:ext cx="6877879" cy="730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3EA387-14D9-4F42-9B02-D0CB1B518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791" y="5826615"/>
            <a:ext cx="1113853" cy="636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459056-4BD1-4F7E-8FF2-F26B67059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247" y="5760059"/>
            <a:ext cx="591319" cy="735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C8AC96-A1E5-4F78-B9FC-DA8E6D534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8555" y="5826615"/>
            <a:ext cx="1668886" cy="580482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4B990345-CACC-420F-A3D9-5374B5686D2D}"/>
              </a:ext>
            </a:extLst>
          </p:cNvPr>
          <p:cNvSpPr/>
          <p:nvPr/>
        </p:nvSpPr>
        <p:spPr>
          <a:xfrm rot="16200000">
            <a:off x="5192374" y="4912478"/>
            <a:ext cx="78828" cy="1749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0E0FD677-098B-428B-A1D4-FB0E4E304250}"/>
              </a:ext>
            </a:extLst>
          </p:cNvPr>
          <p:cNvSpPr/>
          <p:nvPr/>
        </p:nvSpPr>
        <p:spPr>
          <a:xfrm rot="16200000">
            <a:off x="6801640" y="5283283"/>
            <a:ext cx="78828" cy="10113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68CF6F3F-3F06-471F-83E4-CFD2ED171321}"/>
              </a:ext>
            </a:extLst>
          </p:cNvPr>
          <p:cNvSpPr/>
          <p:nvPr/>
        </p:nvSpPr>
        <p:spPr>
          <a:xfrm rot="16200000">
            <a:off x="9280936" y="4087013"/>
            <a:ext cx="45719" cy="34086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84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811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Installed power capacity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817" y="1390160"/>
            <a:ext cx="7536874" cy="524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the </a:t>
            </a:r>
            <a:r>
              <a:rPr lang="fr-FR" sz="2800" b="1" dirty="0" err="1">
                <a:solidFill>
                  <a:schemeClr val="accent2"/>
                </a:solidFill>
              </a:rPr>
              <a:t>share</a:t>
            </a:r>
            <a:r>
              <a:rPr lang="fr-FR" sz="2800" b="1" dirty="0">
                <a:solidFill>
                  <a:schemeClr val="accent2"/>
                </a:solidFill>
              </a:rPr>
              <a:t> of </a:t>
            </a:r>
            <a:r>
              <a:rPr lang="fr-FR" sz="2800" b="1" dirty="0" err="1">
                <a:solidFill>
                  <a:schemeClr val="accent2"/>
                </a:solidFill>
              </a:rPr>
              <a:t>coal</a:t>
            </a:r>
            <a:r>
              <a:rPr lang="fr-FR" sz="2800" b="1" dirty="0">
                <a:solidFill>
                  <a:schemeClr val="accent2"/>
                </a:solidFill>
              </a:rPr>
              <a:t> in 2030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FFCD02-E5DB-4B30-9B62-CB4E0AE276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4827" y="820731"/>
            <a:ext cx="7918948" cy="5112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CA0910-D479-4F28-B98D-801D293A7892}"/>
              </a:ext>
            </a:extLst>
          </p:cNvPr>
          <p:cNvSpPr txBox="1"/>
          <p:nvPr/>
        </p:nvSpPr>
        <p:spPr>
          <a:xfrm>
            <a:off x="2894827" y="6037269"/>
            <a:ext cx="791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More renewable energies and energy efficiency strategy provide solution to import less coal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26C283-00CA-41FF-97BB-675C9DF797E4}"/>
              </a:ext>
            </a:extLst>
          </p:cNvPr>
          <p:cNvSpPr/>
          <p:nvPr/>
        </p:nvSpPr>
        <p:spPr>
          <a:xfrm>
            <a:off x="4441573" y="4964864"/>
            <a:ext cx="6236937" cy="90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CE9A0-2E30-406D-BC39-3A1F4A532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804" y="5127047"/>
            <a:ext cx="1113853" cy="636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80530D-F8BD-4832-8828-9416D6921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334" y="5220588"/>
            <a:ext cx="1325066" cy="273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6E3F0B-AF9A-4BCE-8371-8679DB344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173" y="4985326"/>
            <a:ext cx="764485" cy="91993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87F2F16A-BA26-4F32-BE4F-74B643C895C0}"/>
              </a:ext>
            </a:extLst>
          </p:cNvPr>
          <p:cNvSpPr/>
          <p:nvPr/>
        </p:nvSpPr>
        <p:spPr>
          <a:xfrm rot="16200000">
            <a:off x="6175644" y="3535325"/>
            <a:ext cx="78827" cy="29755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FE3298F6-FF49-47F9-9F19-71D07C15F959}"/>
              </a:ext>
            </a:extLst>
          </p:cNvPr>
          <p:cNvSpPr/>
          <p:nvPr/>
        </p:nvSpPr>
        <p:spPr>
          <a:xfrm rot="16200000">
            <a:off x="9640001" y="4121613"/>
            <a:ext cx="78828" cy="1749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6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85F5826C-5C93-47C3-B885-96FB67DB37BE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21461" y="188841"/>
            <a:ext cx="6987645" cy="63610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Current</a:t>
            </a:r>
            <a:r>
              <a:rPr lang="fr-FR" sz="2800" b="1" dirty="0">
                <a:solidFill>
                  <a:schemeClr val="accent2"/>
                </a:solidFill>
              </a:rPr>
              <a:t> situation of Vietnam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09FE6B-9792-4738-9813-B3F12AD009B8}"/>
              </a:ext>
            </a:extLst>
          </p:cNvPr>
          <p:cNvSpPr txBox="1"/>
          <p:nvPr/>
        </p:nvSpPr>
        <p:spPr>
          <a:xfrm>
            <a:off x="2737745" y="1031762"/>
            <a:ext cx="777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Electricity generation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C38B1A-5526-41DA-8B0A-066E838E858F}"/>
              </a:ext>
            </a:extLst>
          </p:cNvPr>
          <p:cNvSpPr txBox="1"/>
          <p:nvPr/>
        </p:nvSpPr>
        <p:spPr>
          <a:xfrm>
            <a:off x="4014922" y="6090921"/>
            <a:ext cx="517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Vietnam Electricity Annual Report 2017 - EVN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E53C07-203D-4F2A-A30B-14ADE89B24B2}"/>
              </a:ext>
            </a:extLst>
          </p:cNvPr>
          <p:cNvSpPr txBox="1"/>
          <p:nvPr/>
        </p:nvSpPr>
        <p:spPr>
          <a:xfrm>
            <a:off x="4000499" y="5669547"/>
            <a:ext cx="458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Important share of coal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A2C2D5-618C-4C18-A4ED-602D66C98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745" y="1499543"/>
            <a:ext cx="7856884" cy="3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47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CO2 </a:t>
            </a:r>
            <a:r>
              <a:rPr lang="fr-FR" sz="2800" b="1" dirty="0" err="1">
                <a:solidFill>
                  <a:schemeClr val="accent2"/>
                </a:solidFill>
              </a:rPr>
              <a:t>emissions</a:t>
            </a:r>
            <a:endParaRPr lang="fr-FR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2"/>
                </a:solidFill>
              </a:rPr>
              <a:t>Vietnam NDC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9428AE-0C41-4006-A34F-89B2FFDB78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814" y="1908313"/>
            <a:ext cx="6293436" cy="378275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02CB6812-7755-4082-87B3-6B9704B25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3655163"/>
              </p:ext>
            </p:extLst>
          </p:nvPr>
        </p:nvGraphicFramePr>
        <p:xfrm>
          <a:off x="7695528" y="1908313"/>
          <a:ext cx="4422913" cy="36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143E52-11D6-4571-AB76-43A34273DEE1}"/>
              </a:ext>
            </a:extLst>
          </p:cNvPr>
          <p:cNvSpPr txBox="1"/>
          <p:nvPr/>
        </p:nvSpPr>
        <p:spPr>
          <a:xfrm>
            <a:off x="2044082" y="5821139"/>
            <a:ext cx="522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Viet Nam’s Intended Nationally Determined Contribution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36832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Comparison</a:t>
            </a:r>
            <a:r>
              <a:rPr lang="fr-FR" sz="2800" b="1" dirty="0">
                <a:solidFill>
                  <a:schemeClr val="accent2"/>
                </a:solidFill>
              </a:rPr>
              <a:t> of CO2 </a:t>
            </a:r>
            <a:r>
              <a:rPr lang="fr-FR" sz="2800" b="1" dirty="0" err="1">
                <a:solidFill>
                  <a:schemeClr val="accent2"/>
                </a:solidFill>
              </a:rPr>
              <a:t>emissions</a:t>
            </a:r>
            <a:r>
              <a:rPr lang="fr-FR" sz="2800" b="1" dirty="0">
                <a:solidFill>
                  <a:schemeClr val="accent2"/>
                </a:solidFill>
              </a:rPr>
              <a:t> in 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6A4C5F-74E8-4D48-984D-48314728CE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6661" y="844825"/>
            <a:ext cx="7362445" cy="55563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690B28-C39F-46BA-9A43-224DC49476BA}"/>
              </a:ext>
            </a:extLst>
          </p:cNvPr>
          <p:cNvSpPr/>
          <p:nvPr/>
        </p:nvSpPr>
        <p:spPr>
          <a:xfrm>
            <a:off x="5266718" y="5229042"/>
            <a:ext cx="5019261" cy="1013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69D5B6-ECAF-40B2-8385-DF5984C1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019" y="5303118"/>
            <a:ext cx="1113853" cy="636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8AEA8F-06FF-4790-ABDF-F1E84CE1C6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5918" y="5827672"/>
            <a:ext cx="1991944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7D54E4-7191-4D9C-AF2F-BD0ECEE80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781" y="5243617"/>
            <a:ext cx="961986" cy="1157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5A3C6F-0EED-4AC9-9F13-B835E32F5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8339" y="5275941"/>
            <a:ext cx="1668886" cy="580482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5B32B26B-96F5-4AD8-BDD6-272F518F2515}"/>
              </a:ext>
            </a:extLst>
          </p:cNvPr>
          <p:cNvSpPr/>
          <p:nvPr/>
        </p:nvSpPr>
        <p:spPr>
          <a:xfrm rot="16200000">
            <a:off x="6805023" y="4719014"/>
            <a:ext cx="45719" cy="11138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41348FDF-6C32-4F52-8DEA-2FBFA17E4C09}"/>
              </a:ext>
            </a:extLst>
          </p:cNvPr>
          <p:cNvSpPr/>
          <p:nvPr/>
        </p:nvSpPr>
        <p:spPr>
          <a:xfrm rot="16200000">
            <a:off x="8587933" y="4423961"/>
            <a:ext cx="45719" cy="1668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92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08891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Carbon’s price</a:t>
            </a:r>
            <a:r>
              <a:rPr lang="en-US" sz="2400" b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51733" y="1061774"/>
            <a:ext cx="873153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For carbon’s price, most of scenarios based on the price proposed the estimated CO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externality value in Vietnam: 7 USD/ton for near term projection and 20 USD/ton thereafter for long term projection 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Some exceptional cases are: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 20 USD/ton was set for the whole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modelled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period by WWF (2016) scenarios [6], or (ii) 35 USSD/ton (taken from IMF 2014 source) in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GreenID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(2017) study [7],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(iii) Danish Energy Agency (2017) – CO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price high scenarios investigated to an ambitious environmental policies by imposing the most highest CO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price: the starting price at 20 USD/ton in 2020, achieving 45 USD/ton in 2035 and being constant until 2050.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F04A65-C7BF-4E15-BA0D-163B24C9C45E}"/>
              </a:ext>
            </a:extLst>
          </p:cNvPr>
          <p:cNvSpPr txBox="1"/>
          <p:nvPr/>
        </p:nvSpPr>
        <p:spPr>
          <a:xfrm>
            <a:off x="1884217" y="671691"/>
            <a:ext cx="9876293" cy="650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High dependency on non-renewable fuel such as crude oil, natural gas and coal as sources of energy (53 GW from coal power plants in 2030 – PDP7 rev</a:t>
            </a:r>
            <a:r>
              <a:rPr lang="en-US" sz="2000" dirty="0" smtClean="0"/>
              <a:t>) from official power development plans. Other alternatives provide brighter perspectives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It </a:t>
            </a:r>
            <a:r>
              <a:rPr lang="en-US" sz="2000" dirty="0" smtClean="0"/>
              <a:t>is possible for Vietnam to achieve the commitment </a:t>
            </a:r>
            <a:r>
              <a:rPr lang="en-US" sz="2000" dirty="0"/>
              <a:t>of </a:t>
            </a:r>
            <a:r>
              <a:rPr lang="en-US" sz="2000" dirty="0" smtClean="0"/>
              <a:t>the </a:t>
            </a:r>
            <a:r>
              <a:rPr lang="en-US" sz="2000" dirty="0"/>
              <a:t>government to reduce 8% and 25% of GHG emissions without and with international </a:t>
            </a:r>
            <a:r>
              <a:rPr lang="en-US" sz="2000" dirty="0" smtClean="0"/>
              <a:t>supports, if Vietnam goes for green scenarios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Renewable </a:t>
            </a:r>
            <a:r>
              <a:rPr lang="en-US" sz="2000" dirty="0"/>
              <a:t>energies are not yet utilized to their maximum potential in </a:t>
            </a:r>
            <a:r>
              <a:rPr lang="en-US" sz="2000" dirty="0" smtClean="0"/>
              <a:t>Vietnam due to high costs and insufficient market conditions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Challenges for energy </a:t>
            </a:r>
            <a:r>
              <a:rPr lang="en-US" sz="2000" dirty="0" smtClean="0"/>
              <a:t>transitions: RE grid integration, investment </a:t>
            </a:r>
            <a:r>
              <a:rPr lang="en-US" sz="2000" dirty="0" smtClean="0"/>
              <a:t>for clean </a:t>
            </a:r>
            <a:r>
              <a:rPr lang="en-US" sz="2000" dirty="0" smtClean="0"/>
              <a:t>power generation, soci0-economic and environmental impacts, etc.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1356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C17C35-E7FD-4801-8E69-9CE3C2B70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713" y="571101"/>
            <a:ext cx="3429479" cy="5715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A1BF32C-B0F3-4AE6-9818-447AA62FF810}"/>
              </a:ext>
            </a:extLst>
          </p:cNvPr>
          <p:cNvSpPr txBox="1">
            <a:spLocks/>
          </p:cNvSpPr>
          <p:nvPr/>
        </p:nvSpPr>
        <p:spPr>
          <a:xfrm>
            <a:off x="840509" y="1360188"/>
            <a:ext cx="6521075" cy="3669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none">
                <a:ln w="3175" cmpd="sng">
                  <a:noFill/>
                </a:ln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Thank you for your attention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71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4036"/>
            <a:ext cx="10018713" cy="831273"/>
          </a:xfrm>
        </p:spPr>
        <p:txBody>
          <a:bodyPr>
            <a:normAutofit/>
          </a:bodyPr>
          <a:lstStyle/>
          <a:p>
            <a:r>
              <a:rPr lang="en-US" dirty="0" smtClean="0"/>
              <a:t>Installed capacity in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108" y="1304636"/>
            <a:ext cx="8563841" cy="531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944" y="429203"/>
            <a:ext cx="9701935" cy="593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85F5826C-5C93-47C3-B885-96FB67DB37BE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21461" y="188841"/>
            <a:ext cx="6987645" cy="63610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Current</a:t>
            </a:r>
            <a:r>
              <a:rPr lang="fr-FR" sz="2800" b="1" dirty="0">
                <a:solidFill>
                  <a:schemeClr val="accent2"/>
                </a:solidFill>
              </a:rPr>
              <a:t> situation of Vietnam vs France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AD9AB-A7AA-4741-8FBC-84E02E8407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178" y="1554229"/>
            <a:ext cx="4584589" cy="2755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380173-00CA-40DE-BFFF-066C049E21AF}"/>
              </a:ext>
            </a:extLst>
          </p:cNvPr>
          <p:cNvSpPr txBox="1"/>
          <p:nvPr/>
        </p:nvSpPr>
        <p:spPr>
          <a:xfrm>
            <a:off x="1604178" y="1102223"/>
            <a:ext cx="458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CO2 emission in Vietnam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4FC841-82F5-42A4-92C3-E861835F7192}"/>
              </a:ext>
            </a:extLst>
          </p:cNvPr>
          <p:cNvSpPr txBox="1"/>
          <p:nvPr/>
        </p:nvSpPr>
        <p:spPr>
          <a:xfrm>
            <a:off x="1604178" y="4494178"/>
            <a:ext cx="458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Increase 4 times from 2000 to 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1A733E-A272-4732-95B5-0F9B32324F5C}"/>
              </a:ext>
            </a:extLst>
          </p:cNvPr>
          <p:cNvSpPr txBox="1"/>
          <p:nvPr/>
        </p:nvSpPr>
        <p:spPr>
          <a:xfrm>
            <a:off x="4648201" y="5249272"/>
            <a:ext cx="163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World Bank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261ACB-5C46-4545-A56D-AB8E1FA643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283" y="1554229"/>
            <a:ext cx="4584589" cy="275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7E69EA-356D-464C-9B85-A5448A3DA2A9}"/>
              </a:ext>
            </a:extLst>
          </p:cNvPr>
          <p:cNvSpPr txBox="1"/>
          <p:nvPr/>
        </p:nvSpPr>
        <p:spPr>
          <a:xfrm>
            <a:off x="7135757" y="1102223"/>
            <a:ext cx="458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CO2 emission in France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89E1DA-6FD2-4EC0-86FE-956EEB1A78C3}"/>
              </a:ext>
            </a:extLst>
          </p:cNvPr>
          <p:cNvSpPr txBox="1"/>
          <p:nvPr/>
        </p:nvSpPr>
        <p:spPr>
          <a:xfrm>
            <a:off x="7137200" y="4449006"/>
            <a:ext cx="458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Decreasing tendency from 2000 to 2017</a:t>
            </a:r>
          </a:p>
          <a:p>
            <a:pPr algn="ctr"/>
            <a:r>
              <a:rPr lang="en-US" i="1" dirty="0"/>
              <a:t>Major commitment to nuclear 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07F010-6FB2-42D0-99DE-D8A132E6AB85}"/>
              </a:ext>
            </a:extLst>
          </p:cNvPr>
          <p:cNvSpPr txBox="1"/>
          <p:nvPr/>
        </p:nvSpPr>
        <p:spPr>
          <a:xfrm>
            <a:off x="7427178" y="5243727"/>
            <a:ext cx="431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Source: https://www.statista.com/statistics/449698/co2-emissions-france/</a:t>
            </a:r>
          </a:p>
        </p:txBody>
      </p:sp>
    </p:spTree>
    <p:extLst>
      <p:ext uri="{BB962C8B-B14F-4D97-AF65-F5344CB8AC3E}">
        <p14:creationId xmlns:p14="http://schemas.microsoft.com/office/powerpoint/2010/main" xmlns="" val="168352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85F5826C-5C93-47C3-B885-96FB67DB37BE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21461" y="188840"/>
            <a:ext cx="6987645" cy="15206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chemeClr val="accent2"/>
                </a:solidFill>
              </a:rPr>
              <a:t>Reviewed</a:t>
            </a:r>
            <a:r>
              <a:rPr lang="fr-FR" sz="2800" b="1" dirty="0">
                <a:solidFill>
                  <a:schemeClr val="accent2"/>
                </a:solidFill>
              </a:rPr>
              <a:t> and </a:t>
            </a:r>
            <a:r>
              <a:rPr lang="fr-FR" sz="2800" b="1" dirty="0" err="1">
                <a:solidFill>
                  <a:schemeClr val="accent2"/>
                </a:solidFill>
              </a:rPr>
              <a:t>comparision</a:t>
            </a:r>
            <a:r>
              <a:rPr lang="fr-FR" sz="2800" b="1" dirty="0">
                <a:solidFill>
                  <a:schemeClr val="accent2"/>
                </a:solidFill>
              </a:rPr>
              <a:t> of </a:t>
            </a:r>
            <a:r>
              <a:rPr lang="fr-FR" sz="2800" b="1" dirty="0" err="1">
                <a:solidFill>
                  <a:schemeClr val="accent2"/>
                </a:solidFill>
              </a:rPr>
              <a:t>energy</a:t>
            </a:r>
            <a:r>
              <a:rPr lang="fr-FR" sz="2800" b="1" dirty="0">
                <a:solidFill>
                  <a:schemeClr val="accent2"/>
                </a:solidFill>
              </a:rPr>
              <a:t> </a:t>
            </a:r>
            <a:r>
              <a:rPr lang="fr-FR" sz="2800" b="1" dirty="0" err="1">
                <a:solidFill>
                  <a:schemeClr val="accent2"/>
                </a:solidFill>
              </a:rPr>
              <a:t>studies</a:t>
            </a:r>
            <a:endParaRPr lang="fr-FR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r-FR" sz="2800" b="1" i="1" dirty="0">
                <a:solidFill>
                  <a:schemeClr val="accent2"/>
                </a:solidFill>
              </a:rPr>
              <a:t>10 </a:t>
            </a:r>
            <a:r>
              <a:rPr lang="fr-FR" sz="2800" b="1" i="1" dirty="0" err="1">
                <a:solidFill>
                  <a:schemeClr val="accent2"/>
                </a:solidFill>
              </a:rPr>
              <a:t>studies</a:t>
            </a:r>
            <a:r>
              <a:rPr lang="fr-FR" sz="2800" b="1" i="1" dirty="0">
                <a:solidFill>
                  <a:schemeClr val="accent2"/>
                </a:solidFill>
              </a:rPr>
              <a:t> – 24 scenarios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79D190F-B420-423D-991C-9B47B6989BA6}"/>
              </a:ext>
            </a:extLst>
          </p:cNvPr>
          <p:cNvGrpSpPr/>
          <p:nvPr/>
        </p:nvGrpSpPr>
        <p:grpSpPr>
          <a:xfrm>
            <a:off x="1520086" y="2703095"/>
            <a:ext cx="10396330" cy="1123121"/>
            <a:chOff x="1520086" y="3016526"/>
            <a:chExt cx="10396330" cy="11231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4807060-CAE5-4944-BC6B-51CB4324FB73}"/>
                </a:ext>
              </a:extLst>
            </p:cNvPr>
            <p:cNvGrpSpPr/>
            <p:nvPr/>
          </p:nvGrpSpPr>
          <p:grpSpPr>
            <a:xfrm>
              <a:off x="1520086" y="3016526"/>
              <a:ext cx="10396330" cy="1123121"/>
              <a:chOff x="1500809" y="2867439"/>
              <a:chExt cx="10396330" cy="11231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6EBE060-0804-4D63-AF2C-B361E04C2FA7}"/>
                  </a:ext>
                </a:extLst>
              </p:cNvPr>
              <p:cNvSpPr/>
              <p:nvPr/>
            </p:nvSpPr>
            <p:spPr>
              <a:xfrm>
                <a:off x="3899455" y="2867440"/>
                <a:ext cx="99392" cy="10485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EA321F6-264C-4DB6-B757-50EB861CE681}"/>
                  </a:ext>
                </a:extLst>
              </p:cNvPr>
              <p:cNvSpPr/>
              <p:nvPr/>
            </p:nvSpPr>
            <p:spPr>
              <a:xfrm>
                <a:off x="6351104" y="2872410"/>
                <a:ext cx="99392" cy="10485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DA9862F-3A50-4C74-8398-09C8CC718F63}"/>
                  </a:ext>
                </a:extLst>
              </p:cNvPr>
              <p:cNvSpPr/>
              <p:nvPr/>
            </p:nvSpPr>
            <p:spPr>
              <a:xfrm>
                <a:off x="8511741" y="2867440"/>
                <a:ext cx="99392" cy="10485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99B51FC-9F10-46BD-92F3-D39EFCF27B41}"/>
                  </a:ext>
                </a:extLst>
              </p:cNvPr>
              <p:cNvSpPr/>
              <p:nvPr/>
            </p:nvSpPr>
            <p:spPr>
              <a:xfrm>
                <a:off x="10770698" y="2867440"/>
                <a:ext cx="99392" cy="10485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7ABB806B-FDCD-46C5-AEB6-C47AEF6B23D9}"/>
                  </a:ext>
                </a:extLst>
              </p:cNvPr>
              <p:cNvSpPr/>
              <p:nvPr/>
            </p:nvSpPr>
            <p:spPr>
              <a:xfrm>
                <a:off x="2087220" y="2912165"/>
                <a:ext cx="99392" cy="10485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xmlns="" id="{4A86F44C-535C-4E27-8BE5-B5D50D2CE7C6}"/>
                  </a:ext>
                </a:extLst>
              </p:cNvPr>
              <p:cNvSpPr/>
              <p:nvPr/>
            </p:nvSpPr>
            <p:spPr>
              <a:xfrm>
                <a:off x="1500809" y="2867439"/>
                <a:ext cx="10396330" cy="112312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83D6BFA-FB16-41BC-A656-5ACF7EE271BD}"/>
                </a:ext>
              </a:extLst>
            </p:cNvPr>
            <p:cNvSpPr txBox="1"/>
            <p:nvPr/>
          </p:nvSpPr>
          <p:spPr>
            <a:xfrm>
              <a:off x="1718877" y="3333786"/>
              <a:ext cx="88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2011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F0190B2-67C8-4263-B410-D09D49C8382B}"/>
                </a:ext>
              </a:extLst>
            </p:cNvPr>
            <p:cNvSpPr txBox="1"/>
            <p:nvPr/>
          </p:nvSpPr>
          <p:spPr>
            <a:xfrm>
              <a:off x="3521461" y="3347253"/>
              <a:ext cx="88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2015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81AA7A8-10DF-47EE-8CFF-5FF330EF0C48}"/>
                </a:ext>
              </a:extLst>
            </p:cNvPr>
            <p:cNvSpPr txBox="1"/>
            <p:nvPr/>
          </p:nvSpPr>
          <p:spPr>
            <a:xfrm>
              <a:off x="5986067" y="3309982"/>
              <a:ext cx="88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2016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B95D129-0AC7-4848-99BA-815473C535B1}"/>
                </a:ext>
              </a:extLst>
            </p:cNvPr>
            <p:cNvSpPr txBox="1"/>
            <p:nvPr/>
          </p:nvSpPr>
          <p:spPr>
            <a:xfrm>
              <a:off x="8138422" y="3309982"/>
              <a:ext cx="88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2017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7D65498-F2F0-40DA-8873-9B5C393D0647}"/>
                </a:ext>
              </a:extLst>
            </p:cNvPr>
            <p:cNvSpPr txBox="1"/>
            <p:nvPr/>
          </p:nvSpPr>
          <p:spPr>
            <a:xfrm>
              <a:off x="10473123" y="3309982"/>
              <a:ext cx="88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2018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361E7D7-FD64-4C02-BA0C-DEE2596B87A6}"/>
              </a:ext>
            </a:extLst>
          </p:cNvPr>
          <p:cNvSpPr/>
          <p:nvPr/>
        </p:nvSpPr>
        <p:spPr>
          <a:xfrm>
            <a:off x="1415728" y="1875382"/>
            <a:ext cx="1480930" cy="65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PDP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378BEED-2ECD-43EC-8073-44BA15B7FFDD}"/>
              </a:ext>
            </a:extLst>
          </p:cNvPr>
          <p:cNvSpPr/>
          <p:nvPr/>
        </p:nvSpPr>
        <p:spPr>
          <a:xfrm>
            <a:off x="3223287" y="1875382"/>
            <a:ext cx="1480930" cy="65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1236738-8DC3-41A9-9A5E-10095E04B73E}"/>
              </a:ext>
            </a:extLst>
          </p:cNvPr>
          <p:cNvSpPr/>
          <p:nvPr/>
        </p:nvSpPr>
        <p:spPr>
          <a:xfrm>
            <a:off x="5689550" y="1875382"/>
            <a:ext cx="1480930" cy="65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PDP 7 Rev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6247BA5-0E81-4C72-A3C3-FC7025C54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346" y="3945896"/>
            <a:ext cx="1836427" cy="6076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9D4671-8A8A-462F-BC5B-A20A9C6FD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368" y="4665186"/>
            <a:ext cx="961986" cy="11575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4F565B7-BE0D-4369-B4A8-242594626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526" y="3936858"/>
            <a:ext cx="1009482" cy="567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4BC7079-64A8-4B35-8E99-50C911F88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7865" y="3936858"/>
            <a:ext cx="938334" cy="5630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3862046-50BC-4145-8D39-864E35014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081" y="4665186"/>
            <a:ext cx="1113853" cy="63648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CF4B027-E1B2-4260-B253-5ECAED9CFB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263" y="5422952"/>
            <a:ext cx="2357438" cy="4857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ECB3B80-1580-4B38-A846-21E876AAB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100" y="6030006"/>
            <a:ext cx="1668886" cy="5804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7FB1678-8B3F-4971-B3C6-C65BA5E6F2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9841" y="3978564"/>
            <a:ext cx="2357439" cy="3804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F743DB-823A-4987-A9BC-527FE1174EDB}"/>
              </a:ext>
            </a:extLst>
          </p:cNvPr>
          <p:cNvSpPr txBox="1"/>
          <p:nvPr/>
        </p:nvSpPr>
        <p:spPr>
          <a:xfrm>
            <a:off x="1514363" y="4105392"/>
            <a:ext cx="349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PDP</a:t>
            </a:r>
            <a:r>
              <a:rPr lang="en-US" dirty="0"/>
              <a:t> = </a:t>
            </a:r>
            <a:r>
              <a:rPr lang="en-US" i="1" dirty="0"/>
              <a:t>Power Development Plan</a:t>
            </a:r>
          </a:p>
          <a:p>
            <a:r>
              <a:rPr lang="en-US" b="1" dirty="0"/>
              <a:t>REDS </a:t>
            </a:r>
            <a:r>
              <a:rPr lang="en-US" dirty="0"/>
              <a:t>= </a:t>
            </a:r>
            <a:r>
              <a:rPr lang="en-US" i="1" dirty="0"/>
              <a:t>Renewable Energy Development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9826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0074"/>
            <a:ext cx="10018713" cy="58189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Indicators for the scenario comparison and data  availabilities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5929" y="793558"/>
          <a:ext cx="11148291" cy="6064684"/>
        </p:xfrm>
        <a:graphic>
          <a:graphicData uri="http://schemas.openxmlformats.org/drawingml/2006/table">
            <a:tbl>
              <a:tblPr/>
              <a:tblGrid>
                <a:gridCol w="324423"/>
                <a:gridCol w="1551447"/>
                <a:gridCol w="802326"/>
                <a:gridCol w="845523"/>
                <a:gridCol w="1087707"/>
                <a:gridCol w="929791"/>
                <a:gridCol w="845523"/>
                <a:gridCol w="1009810"/>
                <a:gridCol w="878098"/>
                <a:gridCol w="894385"/>
                <a:gridCol w="1009810"/>
                <a:gridCol w="969448"/>
              </a:tblGrid>
              <a:tr h="458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Report/ Scenarios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PDP 7 (2011)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Arial"/>
                          <a:cs typeface="Times New Roman"/>
                        </a:rPr>
                        <a:t>[2]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REDS (2015)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[11]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PDP 7R (2016)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[4]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IES (2016)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[5]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WWF (2016)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[12]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MOIT (2017)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[13]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GreenID (2017)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[7]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ADB (2017)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[8]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Danish Energy Agency (2017)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[9]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Decision Ware Group &amp; IE (2018)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Arial"/>
                          <a:cs typeface="Times New Roman"/>
                        </a:rPr>
                        <a:t>[10]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Modelling tools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Simple-E</a:t>
                      </a:r>
                      <a:b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STRATEGIST – PDPAT II</a:t>
                      </a:r>
                      <a:b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PSS/ADAPT</a:t>
                      </a:r>
                      <a:b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PSSE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Simple-E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Corrective – Module 1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PROPHET electricity planning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BALMOREL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MARKAL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EFFECT</a:t>
                      </a:r>
                      <a:b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computable general equilibrium (CGE) 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BALMOREL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Approach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Linear programming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Mixed integer programming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Least cost investment 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Top – down (Partial equilibrium)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Least cost optimization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Bottom – up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Least cost optimization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Bottom – up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GHG emissions forecast model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Top – down (Partial equilibrium)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Least cost optimization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Bottom – up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Least cost optimization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Assumptions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A.1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Population growth projections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A.2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GDP growth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A.3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Energy/power demand forecast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A.4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Energy supply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Energy efficiency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A.6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Generation technology costs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A.7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Fuels’ cost projections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5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A.8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Energy policy assumptions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Electricity Law, Oil and Gas Law, Energy Efficiency Law, VNEEP, Coal/Gas Master Plan, RE Strategy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Renewable Energy strategies, Power Master plan 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Electricity Law, Oil and Gas Law, Energy Efficiency Law, Energy Strategy to 2050, VNEEP, Coal/Gas Master Plan, RE Strategy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Electricity Law, Oil and Gas Law, Energy Efficiency Law, Energy Strategy to 2050, VNEEP, Coal/Gas Master Plan, RE Strategy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Renewable Energy strategies, Power Master plan, Energy efficiency program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Electricity Law, Oil and Gas Law, Energy Efficiency Law, Energy Strategy to 2050, VNEEP, Coal/Gas Master Plan, RE Strategy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Renewable Energy strategies, Power Master plan, Energy efficiency program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 carbon policy, GHG emission, NDC target, green growth policies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 strategy, Carbon price (average and high), Carbon cap, no coal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VNEEP, </a:t>
                      </a:r>
                      <a:b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Coal/Gas Master Plan, RE Strategy, NDC-2</a:t>
                      </a:r>
                      <a:b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Review and Update of Viet Nam's Nationally Determined Contribution for Energy Sector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A.9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Carbon price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A.10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 (national, regional)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Regional and 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National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Regional and 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National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Regional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Regional and National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Simulation results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R.1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(Total) Generation mix/ Capacity mix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R.2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Installed coal capacity (in 2030)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R.3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Coal share/import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R.4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7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emissions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LCOE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R.6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Reserve margin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R.7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Renewable energy share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3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R.8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investment cost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139" marR="451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rate of Vietnam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826C-5C93-47C3-B885-96FB67DB37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291" y="2038892"/>
            <a:ext cx="8811491" cy="438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1981A-155F-4007-A0B9-1F3477F5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4329" y="6495393"/>
            <a:ext cx="477671" cy="362607"/>
          </a:xfrm>
        </p:spPr>
        <p:txBody>
          <a:bodyPr/>
          <a:lstStyle/>
          <a:p>
            <a:fld id="{85F5826C-5C93-47C3-B885-96FB67DB37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84D061B-6453-4003-8E6F-50675DF705A7}"/>
              </a:ext>
            </a:extLst>
          </p:cNvPr>
          <p:cNvSpPr txBox="1">
            <a:spLocks/>
          </p:cNvSpPr>
          <p:nvPr/>
        </p:nvSpPr>
        <p:spPr>
          <a:xfrm>
            <a:off x="3558209" y="188840"/>
            <a:ext cx="6950897" cy="904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chemeClr val="accent2"/>
                </a:solidFill>
              </a:rPr>
              <a:t>Back - casting of P</a:t>
            </a:r>
            <a:r>
              <a:rPr lang="en-US" sz="2800" b="1" dirty="0" err="1">
                <a:solidFill>
                  <a:schemeClr val="accent2"/>
                </a:solidFill>
              </a:rPr>
              <a:t>ower</a:t>
            </a:r>
            <a:r>
              <a:rPr lang="en-US" sz="2800" b="1" dirty="0">
                <a:solidFill>
                  <a:schemeClr val="accent2"/>
                </a:solidFill>
              </a:rPr>
              <a:t> demand of Vietnam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Historical Power Demand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DBB3F6-0FF3-43FF-BBCF-2941759A03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3429" y="1489311"/>
            <a:ext cx="6896083" cy="5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627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0E9AC8E0-F4D8-4479-9F2F-58EAFAD4F21B}" vid="{6D64ABEF-00F2-4F57-B6F2-C38FD08F5B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2061</TotalTime>
  <Words>983</Words>
  <Application>Microsoft Office PowerPoint</Application>
  <PresentationFormat>Custom</PresentationFormat>
  <Paragraphs>371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A critical review of energy scenarios in Vietnam</vt:lpstr>
      <vt:lpstr>Slide 2</vt:lpstr>
      <vt:lpstr>Installed capacity in 2017</vt:lpstr>
      <vt:lpstr>Slide 4</vt:lpstr>
      <vt:lpstr>Slide 5</vt:lpstr>
      <vt:lpstr>Slide 6</vt:lpstr>
      <vt:lpstr>Indicators for the scenario comparison and data  availabilities</vt:lpstr>
      <vt:lpstr>Population growth rate of Vietnam</vt:lpstr>
      <vt:lpstr>Slide 9</vt:lpstr>
      <vt:lpstr>Slide 10</vt:lpstr>
      <vt:lpstr>Slide 11</vt:lpstr>
      <vt:lpstr>Slide 12</vt:lpstr>
      <vt:lpstr>Costs of electricity generation technologies</vt:lpstr>
      <vt:lpstr>Energy Models used in the scenarios reviewed</vt:lpstr>
      <vt:lpstr>Slide 15</vt:lpstr>
      <vt:lpstr>Slide 16</vt:lpstr>
      <vt:lpstr>Slide 17</vt:lpstr>
      <vt:lpstr>Installed power capacity</vt:lpstr>
      <vt:lpstr>Slide 19</vt:lpstr>
      <vt:lpstr>Slide 20</vt:lpstr>
      <vt:lpstr>Slide 21</vt:lpstr>
      <vt:lpstr>Carbon’s price 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Anh TRAN</dc:creator>
  <cp:lastModifiedBy>Trinh Hoang Anh Nguyen</cp:lastModifiedBy>
  <cp:revision>157</cp:revision>
  <dcterms:created xsi:type="dcterms:W3CDTF">2019-04-08T04:25:32Z</dcterms:created>
  <dcterms:modified xsi:type="dcterms:W3CDTF">2019-06-25T05:42:21Z</dcterms:modified>
</cp:coreProperties>
</file>